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94" d="100"/>
          <a:sy n="94" d="100"/>
        </p:scale>
        <p:origin x="-798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DF06B-0B4A-4D70-9884-29575E7CC495}" type="datetimeFigureOut">
              <a:rPr lang="uk-UA" smtClean="0"/>
              <a:t>23.07.2023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60444-20D5-4A56-AB89-4643EE6C7F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62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60444-20D5-4A56-AB89-4643EE6C7F2D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11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23.07.2023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23.07.2023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23.07.2023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23.07.2023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23.07.2023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23.07.2023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23.07.2023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23.07.2023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23.07.2023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23.07.2023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23.07.2023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23.07.2023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.2\public\Відділ документів із гуманітарних наук\Денисенко Катерина Віталіївна\ЦПІ\Картинки\den-derzhavnost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74224" cy="499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24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9957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Спадок України від Великого князівства Литовського: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14" y="1628775"/>
            <a:ext cx="4454309" cy="4497388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67544" y="1988840"/>
            <a:ext cx="3008313" cy="3096344"/>
          </a:xfr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Магдебурзьке право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європейська традиція міського самоврядування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Пересопницьке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Євангеліє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один із перших перекладів біблійних канонічних текстів староукраїнською  літературною мовою (1556-1561 рр.). Саме на цьому Євангеліє президенти України складають присягу.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8625960"/>
      </p:ext>
    </p:extLst>
  </p:cSld>
  <p:clrMapOvr>
    <a:masterClrMapping/>
  </p:clrMapOvr>
  <p:transition spd="slow" advTm="25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0677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Спадок України від козацької доби: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20888"/>
            <a:ext cx="4319376" cy="2182542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67544" y="1916832"/>
            <a:ext cx="3008313" cy="3506068"/>
          </a:xfr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endParaRPr lang="uk-UA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Республіканські традиції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народовладдя.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Військові традиції.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подальшому вони лягли в основу збройних сил Української Народної Республіки  та українського визвольного руху.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Одна з перших європейських конституцій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ранньомодерної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доби.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Конституція Пилипа Орлика 1710 р.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17431"/>
      </p:ext>
    </p:extLst>
  </p:cSld>
  <p:clrMapOvr>
    <a:masterClrMapping/>
  </p:clrMapOvr>
  <p:transition spd="slow" advTm="30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9957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Спадок України від української державності початку ХХ ст.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(УНР, ЗУНР, Українська держава Павла Скоропадського)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3839776" cy="4353347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02212"/>
          </a:xfr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Демократичні засади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державного будівництва.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Перший уряд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Генеральний Секретаріат Центральної Ради.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Українська Академія Наук.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Перший парламент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у який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розвинувся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Центральна Рада.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Державні символи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герб, прапор, гімн «Ще не вмерла України».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Соборність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об’єднання українських земель в єдиній незалежній  державі.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65521"/>
      </p:ext>
    </p:extLst>
  </p:cSld>
  <p:clrMapOvr>
    <a:masterClrMapping/>
  </p:clrMapOvr>
  <p:transition spd="slow" advTm="35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764704"/>
            <a:ext cx="835292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День Української Державності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покликаний утверджувати зв’язок українців, які живуть нині, з нашими пращурами, які впродовж багатьох поколінь будували державність українського народу. Це свято має виховати в кожного громадянина України розуміння того, що державотворчому досвіду українців, нашій культурі, нашій самобутності, українському характеру не одна тисяча років.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564904"/>
            <a:ext cx="8352928" cy="175432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/>
              <a:t>«Знання історії нашого державотворення в усій </a:t>
            </a:r>
            <a:r>
              <a:rPr lang="uk-UA" i="1" dirty="0" err="1"/>
              <a:t>тяглості</a:t>
            </a:r>
            <a:r>
              <a:rPr lang="uk-UA" i="1" dirty="0"/>
              <a:t> є потужною силою проти маніпуляцій історичними фактами в умовах інформаційної війни </a:t>
            </a:r>
            <a:r>
              <a:rPr lang="uk-UA" i="1" dirty="0" err="1" smtClean="0"/>
              <a:t>рф</a:t>
            </a:r>
            <a:r>
              <a:rPr lang="uk-UA" i="1" dirty="0" smtClean="0"/>
              <a:t> </a:t>
            </a:r>
            <a:r>
              <a:rPr lang="uk-UA" i="1" dirty="0"/>
              <a:t>проти України. Реальна історія спростовує </a:t>
            </a:r>
            <a:r>
              <a:rPr lang="uk-UA" i="1" dirty="0" err="1"/>
              <a:t>фейки</a:t>
            </a:r>
            <a:r>
              <a:rPr lang="uk-UA" i="1" dirty="0"/>
              <a:t> російської пропаганди, буцімто українці та росіяни – єдиний народ чи Україна – штучна нежиттєздатна держава»</a:t>
            </a:r>
            <a:r>
              <a:rPr lang="uk-UA" dirty="0"/>
              <a:t>, – наголошують в Українському інституті національної </a:t>
            </a:r>
            <a:r>
              <a:rPr lang="uk-UA" dirty="0" err="1"/>
              <a:t>памʼяті</a:t>
            </a:r>
            <a:r>
              <a:rPr lang="uk-UA" dirty="0"/>
              <a:t>.</a:t>
            </a:r>
          </a:p>
        </p:txBody>
      </p:sp>
      <p:pic>
        <p:nvPicPr>
          <p:cNvPr id="2050" name="Picture 2" descr="\\192.168.3.2\public\Відділ документів із гуманітарних наук\Денисенко Катерина Віталіївна\ЦПІ\Картинки\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5144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1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0">
        <p:split orient="vert"/>
      </p:transition>
    </mc:Choice>
    <mc:Fallback>
      <p:transition spd="slow" advTm="8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92.168.3.2\public\Відділ документів із гуманітарних наук\Денисенко Катерина Віталіївна\ЦПІ\Картинки\den-derzhavnost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74224" cy="499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14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День Української Державності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державне свято, що відзначається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липня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День хрещення Київської Русі — України. 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7530673" cy="3307590"/>
          </a:xfrm>
        </p:spPr>
      </p:pic>
    </p:spTree>
    <p:extLst>
      <p:ext uri="{BB962C8B-B14F-4D97-AF65-F5344CB8AC3E}">
        <p14:creationId xmlns:p14="http://schemas.microsoft.com/office/powerpoint/2010/main" val="100732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080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u="sng" dirty="0" smtClean="0">
                <a:latin typeface="Times New Roman" pitchFamily="18" charset="0"/>
                <a:cs typeface="Times New Roman" pitchFamily="18" charset="0"/>
              </a:rPr>
              <a:t>Історія свята:</a:t>
            </a:r>
            <a:endParaRPr lang="uk-UA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772816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uk-UA" sz="6400" dirty="0">
                <a:latin typeface="Times New Roman" pitchFamily="18" charset="0"/>
                <a:cs typeface="Times New Roman" pitchFamily="18" charset="0"/>
              </a:rPr>
              <a:t>Уперше відзначати День Української Державності на державному рівні запропонувала </a:t>
            </a:r>
            <a:r>
              <a:rPr lang="uk-UA" sz="6400" b="1" dirty="0">
                <a:latin typeface="Times New Roman" pitchFamily="18" charset="0"/>
                <a:cs typeface="Times New Roman" pitchFamily="18" charset="0"/>
              </a:rPr>
              <a:t>5 лютого 2018 року</a:t>
            </a:r>
            <a:r>
              <a:rPr lang="uk-UA" sz="6400" dirty="0">
                <a:latin typeface="Times New Roman" pitchFamily="18" charset="0"/>
                <a:cs typeface="Times New Roman" pitchFamily="18" charset="0"/>
              </a:rPr>
              <a:t> ініціативна група у складі Героя України Левка Лук’яненка, 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колишніх Президентів </a:t>
            </a:r>
            <a:r>
              <a:rPr lang="uk-UA" sz="6400" dirty="0">
                <a:latin typeface="Times New Roman" pitchFamily="18" charset="0"/>
                <a:cs typeface="Times New Roman" pitchFamily="18" charset="0"/>
              </a:rPr>
              <a:t>України Леоніда Кравчука, Леоніда Кучми та Віктора Ющенка, Голови Верховної Ради України Андрія </a:t>
            </a:r>
            <a:r>
              <a:rPr lang="uk-UA" sz="6400" dirty="0" err="1">
                <a:latin typeface="Times New Roman" pitchFamily="18" charset="0"/>
                <a:cs typeface="Times New Roman" pitchFamily="18" charset="0"/>
              </a:rPr>
              <a:t>Парубія</a:t>
            </a:r>
            <a:r>
              <a:rPr lang="uk-UA" sz="6400" dirty="0">
                <a:latin typeface="Times New Roman" pitchFamily="18" charset="0"/>
                <a:cs typeface="Times New Roman" pitchFamily="18" charset="0"/>
              </a:rPr>
              <a:t>, Першого віце-прем’єр-міністра Степана </a:t>
            </a:r>
            <a:r>
              <a:rPr lang="uk-UA" sz="6400" dirty="0" err="1">
                <a:latin typeface="Times New Roman" pitchFamily="18" charset="0"/>
                <a:cs typeface="Times New Roman" pitchFamily="18" charset="0"/>
              </a:rPr>
              <a:t>Кубіва</a:t>
            </a:r>
            <a:r>
              <a:rPr lang="uk-UA" sz="6400" dirty="0">
                <a:latin typeface="Times New Roman" pitchFamily="18" charset="0"/>
                <a:cs typeface="Times New Roman" pitchFamily="18" charset="0"/>
              </a:rPr>
              <a:t>, головного редактора газети Верховної Ради України «Голос України» Анатолія Горлова, академіків </a:t>
            </a:r>
            <a:r>
              <a:rPr lang="uk-UA" sz="6400" dirty="0" err="1">
                <a:latin typeface="Times New Roman" pitchFamily="18" charset="0"/>
                <a:cs typeface="Times New Roman" pitchFamily="18" charset="0"/>
              </a:rPr>
              <a:t>НАПрН</a:t>
            </a:r>
            <a:r>
              <a:rPr lang="uk-UA" sz="6400" dirty="0">
                <a:latin typeface="Times New Roman" pitchFamily="18" charset="0"/>
                <a:cs typeface="Times New Roman" pitchFamily="18" charset="0"/>
              </a:rPr>
              <a:t> України Руслана </a:t>
            </a:r>
            <a:r>
              <a:rPr lang="uk-UA" sz="6400" dirty="0" err="1">
                <a:latin typeface="Times New Roman" pitchFamily="18" charset="0"/>
                <a:cs typeface="Times New Roman" pitchFamily="18" charset="0"/>
              </a:rPr>
              <a:t>Стефанчука</a:t>
            </a:r>
            <a:r>
              <a:rPr lang="uk-UA" sz="6400" dirty="0">
                <a:latin typeface="Times New Roman" pitchFamily="18" charset="0"/>
                <a:cs typeface="Times New Roman" pitchFamily="18" charset="0"/>
              </a:rPr>
              <a:t> та Олександра </a:t>
            </a:r>
            <a:r>
              <a:rPr lang="uk-UA" sz="6400" dirty="0" err="1">
                <a:latin typeface="Times New Roman" pitchFamily="18" charset="0"/>
                <a:cs typeface="Times New Roman" pitchFamily="18" charset="0"/>
              </a:rPr>
              <a:t>Святоцького</a:t>
            </a:r>
            <a:r>
              <a:rPr lang="uk-UA" sz="6400" dirty="0">
                <a:latin typeface="Times New Roman" pitchFamily="18" charset="0"/>
                <a:cs typeface="Times New Roman" pitchFamily="18" charset="0"/>
              </a:rPr>
              <a:t>, професора Володимира </a:t>
            </a:r>
            <a:r>
              <a:rPr lang="uk-UA" sz="6400" dirty="0" err="1">
                <a:latin typeface="Times New Roman" pitchFamily="18" charset="0"/>
                <a:cs typeface="Times New Roman" pitchFamily="18" charset="0"/>
              </a:rPr>
              <a:t>Сергійчука</a:t>
            </a:r>
            <a:r>
              <a:rPr lang="uk-UA" sz="6400" dirty="0">
                <a:latin typeface="Times New Roman" pitchFamily="18" charset="0"/>
                <a:cs typeface="Times New Roman" pitchFamily="18" charset="0"/>
              </a:rPr>
              <a:t>, а також громадських діячів Богдана </a:t>
            </a:r>
            <a:r>
              <a:rPr lang="uk-UA" sz="6400" dirty="0" err="1">
                <a:latin typeface="Times New Roman" pitchFamily="18" charset="0"/>
                <a:cs typeface="Times New Roman" pitchFamily="18" charset="0"/>
              </a:rPr>
              <a:t>Моркляника</a:t>
            </a:r>
            <a:r>
              <a:rPr lang="uk-UA" sz="6400" dirty="0">
                <a:latin typeface="Times New Roman" pitchFamily="18" charset="0"/>
                <a:cs typeface="Times New Roman" pitchFamily="18" charset="0"/>
              </a:rPr>
              <a:t> та Юрія </a:t>
            </a:r>
            <a:r>
              <a:rPr lang="uk-UA" sz="6400" dirty="0" err="1" smtClean="0">
                <a:latin typeface="Times New Roman" pitchFamily="18" charset="0"/>
                <a:cs typeface="Times New Roman" pitchFamily="18" charset="0"/>
              </a:rPr>
              <a:t>Баланюка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uk-UA" sz="6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uk-UA" sz="6400" b="1" dirty="0">
                <a:latin typeface="Times New Roman" pitchFamily="18" charset="0"/>
                <a:cs typeface="Times New Roman" pitchFamily="18" charset="0"/>
              </a:rPr>
              <a:t>16 лютого 2018 року </a:t>
            </a:r>
            <a:r>
              <a:rPr lang="uk-UA" sz="6400" dirty="0">
                <a:latin typeface="Times New Roman" pitchFamily="18" charset="0"/>
                <a:cs typeface="Times New Roman" pitchFamily="18" charset="0"/>
              </a:rPr>
              <a:t>колишні Президенти України Леонід Кравчук, Леонід Кучма і Віктор Ющенко звернулися до нації та парламенту з ініціативою започаткування Дня Української 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Державності.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uk-UA" sz="6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Свято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Указом Президента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Володимира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Зеленського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2021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року,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підписаним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урочистостей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тридцятої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річниці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промови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урочистому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засіданні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Верховної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Зеленський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повідомив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внесе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законопроєкт, за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державності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стане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вихідним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днем.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Законопроєкт внесений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реєстраційним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номером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5864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 algn="l"/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Верховна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Рада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ухвалила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: «за»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проголосували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257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депутатів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Закон набрав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чинності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2022 р.</a:t>
            </a:r>
            <a:endParaRPr lang="uk-UA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uk-UA" sz="33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uk-UA" sz="3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9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0000">
        <p:circle/>
      </p:transition>
    </mc:Choice>
    <mc:Fallback>
      <p:transition spd="slow" advClick="0" advTm="8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63272" cy="1306066"/>
          </a:xfr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vi-VN" dirty="0"/>
              <a:t>День </a:t>
            </a:r>
            <a:r>
              <a:rPr lang="vi-VN" dirty="0" smtClean="0"/>
              <a:t>хрещення Київської Русі </a:t>
            </a:r>
            <a:r>
              <a:rPr lang="vi-VN" dirty="0"/>
              <a:t>— </a:t>
            </a:r>
            <a:r>
              <a:rPr lang="vi-VN" dirty="0" smtClean="0"/>
              <a:t>України </a:t>
            </a:r>
            <a:r>
              <a:rPr lang="uk-UA" dirty="0" smtClean="0"/>
              <a:t>– </a:t>
            </a:r>
            <a:br>
              <a:rPr lang="uk-UA" dirty="0" smtClean="0"/>
            </a:br>
            <a:r>
              <a:rPr lang="uk-UA" b="0" dirty="0"/>
              <a:t>д</a:t>
            </a:r>
            <a:r>
              <a:rPr lang="ru-RU" b="0" dirty="0" err="1" smtClean="0"/>
              <a:t>ержавна</a:t>
            </a:r>
            <a:r>
              <a:rPr lang="ru-RU" b="0" dirty="0" smtClean="0"/>
              <a:t> </a:t>
            </a:r>
            <a:r>
              <a:rPr lang="ru-RU" b="0" dirty="0" err="1"/>
              <a:t>пам'ятна</a:t>
            </a:r>
            <a:r>
              <a:rPr lang="ru-RU" b="0" dirty="0"/>
              <a:t> дата в </a:t>
            </a:r>
            <a:r>
              <a:rPr lang="ru-RU" b="0" dirty="0" err="1"/>
              <a:t>Україні</a:t>
            </a:r>
            <a:r>
              <a:rPr lang="ru-RU" b="0" dirty="0"/>
              <a:t> на честь </a:t>
            </a:r>
            <a:r>
              <a:rPr lang="ru-RU" b="0" dirty="0" err="1"/>
              <a:t>хрещення</a:t>
            </a:r>
            <a:r>
              <a:rPr lang="ru-RU" b="0" dirty="0"/>
              <a:t> </a:t>
            </a:r>
            <a:r>
              <a:rPr lang="ru-RU" b="0" dirty="0" err="1"/>
              <a:t>Русі</a:t>
            </a:r>
            <a:r>
              <a:rPr lang="ru-RU" b="0" dirty="0"/>
              <a:t>,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/>
              <a:t>відзначається</a:t>
            </a:r>
            <a:r>
              <a:rPr lang="ru-RU" b="0" dirty="0"/>
              <a:t> </a:t>
            </a:r>
            <a:r>
              <a:rPr lang="ru-RU" b="0" dirty="0" err="1"/>
              <a:t>щорічно</a:t>
            </a:r>
            <a:r>
              <a:rPr lang="ru-RU" b="0" dirty="0"/>
              <a:t> 28 </a:t>
            </a:r>
            <a:r>
              <a:rPr lang="ru-RU" b="0" dirty="0" err="1"/>
              <a:t>липня</a:t>
            </a:r>
            <a:r>
              <a:rPr lang="ru-RU" b="0" dirty="0"/>
              <a:t> </a:t>
            </a:r>
            <a:r>
              <a:rPr lang="ru-RU" b="0" dirty="0" smtClean="0"/>
              <a:t>—</a:t>
            </a:r>
            <a:br>
              <a:rPr lang="ru-RU" b="0" dirty="0" smtClean="0"/>
            </a:br>
            <a:r>
              <a:rPr lang="ru-RU" b="0" dirty="0" smtClean="0"/>
              <a:t> </a:t>
            </a:r>
            <a:r>
              <a:rPr lang="ru-RU" b="0" dirty="0"/>
              <a:t>у день </a:t>
            </a:r>
            <a:r>
              <a:rPr lang="ru-RU" b="0" dirty="0" err="1"/>
              <a:t>пам'яті</a:t>
            </a:r>
            <a:r>
              <a:rPr lang="ru-RU" b="0" dirty="0"/>
              <a:t> святого </a:t>
            </a:r>
            <a:r>
              <a:rPr lang="ru-RU" b="0" dirty="0" err="1"/>
              <a:t>рівноапостольного</a:t>
            </a:r>
            <a:r>
              <a:rPr lang="ru-RU" b="0" dirty="0"/>
              <a:t> князя </a:t>
            </a:r>
            <a:r>
              <a:rPr lang="ru-RU" b="0" dirty="0" err="1"/>
              <a:t>Володимира</a:t>
            </a:r>
            <a:r>
              <a:rPr lang="ru-RU" b="0" dirty="0"/>
              <a:t>.</a:t>
            </a:r>
            <a:endParaRPr lang="uk-UA" b="0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60848"/>
            <a:ext cx="4668838" cy="3387643"/>
          </a:xfrm>
        </p:spPr>
      </p:pic>
      <p:sp>
        <p:nvSpPr>
          <p:cNvPr id="5" name="Місце для тексту 4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34680" cy="4680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Державне свято встановлене в Україні в рамках святкування 1020-річчя хрещення Київської Русі згідно з Указом Президента України Віктора Ющенка від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25 липня 2008 року № 668/2008 «Про День хрещення Київської Русі — України».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 Указі сказано: </a:t>
            </a:r>
          </a:p>
          <a:p>
            <a:endParaRPr lang="uk-UA" dirty="0" smtClean="0"/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«Враховуючи значення православних традицій в історії і розвитку українського суспільства, на підтримку ініціативи Національної ради з питань культури і духовності, Українського фонду культури, Української православної церкви, Української православної церкви Київського патріархату, Української автокефальної православної церкви, громадськості постановляю установити в Україні День хрещення Київської Русі — України, який відзначати щорічно 28 липня, у день пам'яті святого рівноапостольного князя Володимира — хрестителя Київської Русі».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39560"/>
      </p:ext>
    </p:extLst>
  </p:cSld>
  <p:clrMapOvr>
    <a:masterClrMapping/>
  </p:clrMapOvr>
  <p:transition spd="slow" advTm="90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u="sng" dirty="0" smtClean="0">
                <a:latin typeface="Times New Roman" pitchFamily="18" charset="0"/>
                <a:cs typeface="Times New Roman" pitchFamily="18" charset="0"/>
              </a:rPr>
              <a:t>Зміна дати:</a:t>
            </a:r>
            <a:endParaRPr lang="uk-UA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024" y="2060848"/>
            <a:ext cx="8208912" cy="383181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2023 році ПЦУ та УГКЦ перейшли на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новоюліанський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календар.</a:t>
            </a:r>
          </a:p>
          <a:p>
            <a:pPr>
              <a:lnSpc>
                <a:spcPct val="150000"/>
              </a:lnSpc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28 червня 2023 року президент України Володимир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Зеленський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вніс до Верховної Ради України законопроєкт, який переносить День Української Державності з 28 липня на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15 липня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Парламент ухвалив цей закон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14 липня 2023 року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його підтримали 241 депутати.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зв’язку з цим у 2024 році святкування Дня Української Державності та Дня Хрещення Київської Русі – України відбуватиметься 15 липня.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24067"/>
      </p:ext>
    </p:extLst>
  </p:cSld>
  <p:clrMapOvr>
    <a:masterClrMapping/>
  </p:clrMapOvr>
  <p:transition spd="slow" advTm="4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u="sng" dirty="0">
                <a:latin typeface="Times New Roman" pitchFamily="18" charset="0"/>
                <a:cs typeface="Times New Roman" pitchFamily="18" charset="0"/>
              </a:rPr>
              <a:t>Історія української державності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208912" cy="480131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Перший період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найдавніші державні утворення на території України. Княжа доба історії української державності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IX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ст.. до н.е. – перша половина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ст.)</a:t>
            </a:r>
          </a:p>
          <a:p>
            <a:pPr marL="400050" indent="-400050">
              <a:buFont typeface="+mj-lt"/>
              <a:buAutoNum type="romanUcPeriod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Другий період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латентний період української державності у складі Великого князівства Литовського, Руського та Речі Посполитої (1349 р. – перша половина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ст..)</a:t>
            </a:r>
          </a:p>
          <a:p>
            <a:pPr marL="400050" indent="-400050">
              <a:buFont typeface="+mj-lt"/>
              <a:buAutoNum type="romanUcPeriod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Третій період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національно-визвольна революція українського народу середини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ст. Виникнення української національної державності та боротьба за її  збереження (1648 р. – кінець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ст..)</a:t>
            </a:r>
          </a:p>
          <a:p>
            <a:pPr marL="400050" indent="-400050">
              <a:buFont typeface="+mj-lt"/>
              <a:buAutoNum type="romanUcPeriod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Четвертий період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українські землі під владою Австрійської та  Російської імперій. Українське національне Відродження (кінець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ст.. – до лютого 1917 ст.)</a:t>
            </a:r>
          </a:p>
          <a:p>
            <a:pPr marL="400050" indent="-400050">
              <a:buFont typeface="+mj-lt"/>
              <a:buAutoNum type="romanUcPeriod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П’ятий період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українська національна революція. Боротьба за відродження державності України та її збереження (1917-1921 рр.)</a:t>
            </a:r>
          </a:p>
          <a:p>
            <a:pPr marL="400050" indent="-400050">
              <a:buFont typeface="+mj-lt"/>
              <a:buAutoNum type="romanUcPeriod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Шостий період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українсько-радянська державність (1919-1991 рр.)</a:t>
            </a:r>
          </a:p>
          <a:p>
            <a:pPr marL="400050" indent="-400050">
              <a:buFont typeface="+mj-lt"/>
              <a:buAutoNum type="romanUcPeriod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Сьомий період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виникнення та розбудова незалежної України.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772983"/>
      </p:ext>
    </p:extLst>
  </p:cSld>
  <p:clrMapOvr>
    <a:masterClrMapping/>
  </p:clrMapOvr>
  <p:transition spd="slow" advTm="80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48883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Тисячолітній спадок </a:t>
            </a:r>
            <a:br>
              <a:rPr lang="uk-UA" dirty="0" smtClean="0"/>
            </a:br>
            <a:r>
              <a:rPr lang="uk-UA" dirty="0" smtClean="0"/>
              <a:t>української державності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7523569" cy="4525963"/>
          </a:xfrm>
        </p:spPr>
      </p:pic>
    </p:spTree>
    <p:extLst>
      <p:ext uri="{BB962C8B-B14F-4D97-AF65-F5344CB8AC3E}">
        <p14:creationId xmlns:p14="http://schemas.microsoft.com/office/powerpoint/2010/main" val="201771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47248" cy="936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uk-UA" sz="3600" u="sng" dirty="0" smtClean="0">
                <a:latin typeface="Times New Roman" pitchFamily="18" charset="0"/>
                <a:cs typeface="Times New Roman" pitchFamily="18" charset="0"/>
              </a:rPr>
              <a:t>Спадок України від Русі:</a:t>
            </a:r>
            <a:endParaRPr lang="uk-UA" sz="3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32856"/>
            <a:ext cx="5100638" cy="3256561"/>
          </a:xfrm>
        </p:spPr>
      </p:pic>
      <p:sp>
        <p:nvSpPr>
          <p:cNvPr id="5" name="Місце для тексту 4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3008313" cy="4226148"/>
          </a:xfr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Прийняття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християнства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у 988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році.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є столицею , політичним і культурним центром українських земель понад 1000 років.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Тризуб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родовий знак Рюриковичів, стає державним гербом сучасної України.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Назва сучасної грошової одиниці України –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гривня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Назва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«Україна»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вперше зустрічається в Іпатіївському літописі  у  1187 році.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3829813"/>
      </p:ext>
    </p:extLst>
  </p:cSld>
  <p:clrMapOvr>
    <a:masterClrMapping/>
  </p:clrMapOvr>
  <p:transition spd="slow" advTm="60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Спадок України від Галицько-Волинського князівства: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16832"/>
            <a:ext cx="4618856" cy="3442491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67544" y="1988840"/>
            <a:ext cx="3008313" cy="2952328"/>
          </a:xfr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Синьо-жовті кольор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и нашого прапора походять від гами герба Галицько-Волинського князівства.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Утверджено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європейський вектор розвитку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саме у період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Галицько-Волинського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князівства.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6401293"/>
      </p:ext>
    </p:extLst>
  </p:cSld>
  <p:clrMapOvr>
    <a:masterClrMapping/>
  </p:clrMapOvr>
  <p:transition spd="slow" advTm="25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883</Words>
  <Application>Microsoft Office PowerPoint</Application>
  <PresentationFormat>Екран (4:3)</PresentationFormat>
  <Paragraphs>72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Тема Office</vt:lpstr>
      <vt:lpstr>Презентація PowerPoint</vt:lpstr>
      <vt:lpstr>День Української Державності -   державне свято, що відзначається щороку 28 липня,  у День хрещення Київської Русі — України. </vt:lpstr>
      <vt:lpstr>Історія свята:</vt:lpstr>
      <vt:lpstr>День хрещення Київської Русі — України –  державна пам'ятна дата в Україні на честь хрещення Русі,  що відзначається щорічно 28 липня —  у день пам'яті святого рівноапостольного князя Володимира.</vt:lpstr>
      <vt:lpstr>Зміна дати:</vt:lpstr>
      <vt:lpstr>Історія української державності</vt:lpstr>
      <vt:lpstr>Тисячолітній спадок  української державності</vt:lpstr>
      <vt:lpstr>Спадок України від Русі:</vt:lpstr>
      <vt:lpstr>Спадок України від Галицько-Волинського князівства:</vt:lpstr>
      <vt:lpstr>Спадок України від Великого князівства Литовського: </vt:lpstr>
      <vt:lpstr>Спадок України від козацької доби:</vt:lpstr>
      <vt:lpstr>Спадок України від української державності початку ХХ ст.  (УНР, ЗУНР, Українська держава Павла Скоропадського)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user</cp:lastModifiedBy>
  <cp:revision>13</cp:revision>
  <dcterms:created xsi:type="dcterms:W3CDTF">2010-02-23T11:30:32Z</dcterms:created>
  <dcterms:modified xsi:type="dcterms:W3CDTF">2023-07-23T09:41:32Z</dcterms:modified>
</cp:coreProperties>
</file>